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22" autoAdjust="0"/>
  </p:normalViewPr>
  <p:slideViewPr>
    <p:cSldViewPr>
      <p:cViewPr>
        <p:scale>
          <a:sx n="100" d="100"/>
          <a:sy n="100" d="100"/>
        </p:scale>
        <p:origin x="-974" y="3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tangolo arrotondato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9FAC-DA17-4904-8174-F2E39C5EE092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9721297-B2DF-4EB7-8030-2E4DAB0E1DAC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9FAC-DA17-4904-8174-F2E39C5EE092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1297-B2DF-4EB7-8030-2E4DAB0E1DA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9FAC-DA17-4904-8174-F2E39C5EE092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1297-B2DF-4EB7-8030-2E4DAB0E1DA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9FAC-DA17-4904-8174-F2E39C5EE092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1297-B2DF-4EB7-8030-2E4DAB0E1DA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tangolo arrotondato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9FAC-DA17-4904-8174-F2E39C5EE092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9721297-B2DF-4EB7-8030-2E4DAB0E1DA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9FAC-DA17-4904-8174-F2E39C5EE092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1297-B2DF-4EB7-8030-2E4DAB0E1DA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9FAC-DA17-4904-8174-F2E39C5EE092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1297-B2DF-4EB7-8030-2E4DAB0E1DA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9FAC-DA17-4904-8174-F2E39C5EE092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1297-B2DF-4EB7-8030-2E4DAB0E1DA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9FAC-DA17-4904-8174-F2E39C5EE092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1297-B2DF-4EB7-8030-2E4DAB0E1DA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tangolo arrotondato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9FAC-DA17-4904-8174-F2E39C5EE092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1297-B2DF-4EB7-8030-2E4DAB0E1DA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9FAC-DA17-4904-8174-F2E39C5EE092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9721297-B2DF-4EB7-8030-2E4DAB0E1DA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tangolo arrotondato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DD9FAC-DA17-4904-8174-F2E39C5EE092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9721297-B2DF-4EB7-8030-2E4DAB0E1DA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2804" y="4648200"/>
            <a:ext cx="7673611" cy="1301080"/>
          </a:xfrm>
        </p:spPr>
        <p:txBody>
          <a:bodyPr>
            <a:noAutofit/>
          </a:bodyPr>
          <a:lstStyle/>
          <a:p>
            <a:r>
              <a:rPr lang="it-IT" sz="1800" b="1" dirty="0" smtClean="0">
                <a:solidFill>
                  <a:srgbClr val="0070C0"/>
                </a:solidFill>
                <a:latin typeface="Comic Sans MS" pitchFamily="66" charset="0"/>
              </a:rPr>
              <a:t>PROGETTI </a:t>
            </a:r>
          </a:p>
          <a:p>
            <a:r>
              <a:rPr lang="it-IT" sz="1800" b="1" dirty="0" smtClean="0">
                <a:solidFill>
                  <a:srgbClr val="0070C0"/>
                </a:solidFill>
                <a:latin typeface="Comic Sans MS" pitchFamily="66" charset="0"/>
              </a:rPr>
              <a:t>IC CROSIA MIRTO </a:t>
            </a:r>
          </a:p>
          <a:p>
            <a:r>
              <a:rPr lang="it-IT" sz="1800" b="1" dirty="0" smtClean="0">
                <a:solidFill>
                  <a:srgbClr val="0070C0"/>
                </a:solidFill>
                <a:latin typeface="Comic Sans MS" pitchFamily="66" charset="0"/>
              </a:rPr>
              <a:t>SCUOLA SECONDARIA PRIMO GRADO</a:t>
            </a:r>
            <a:endParaRPr lang="it-IT" sz="1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676875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86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700" b="1" dirty="0">
                <a:solidFill>
                  <a:srgbClr val="0070C0"/>
                </a:solidFill>
                <a:latin typeface="Comic Sans MS" pitchFamily="66" charset="0"/>
              </a:rPr>
              <a:t>Giornata della Memoria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L'IC Crosia Mirto Scuola Secondaria di I grado ha partecipato come </a:t>
            </a:r>
            <a:r>
              <a:rPr lang="it-IT" sz="2000" dirty="0" smtClean="0"/>
              <a:t>ospite alla </a:t>
            </a:r>
            <a:r>
              <a:rPr lang="it-IT" sz="2000" dirty="0"/>
              <a:t>diretta streaming della Manifestazione Shoah dell'IC di </a:t>
            </a:r>
            <a:r>
              <a:rPr lang="it-IT" sz="2000" dirty="0" smtClean="0"/>
              <a:t>Cariati. </a:t>
            </a:r>
            <a:endParaRPr lang="it-IT" sz="2000" dirty="0"/>
          </a:p>
          <a:p>
            <a:pPr marL="0" indent="0">
              <a:buNone/>
            </a:pPr>
            <a:r>
              <a:rPr lang="it-IT" sz="2000" dirty="0" smtClean="0"/>
              <a:t>Gli studenti hanno incontrato Vivian Salomon, figlia di sopravvissuti alla Shoah, vivendo un’esperienza emozionante e </a:t>
            </a:r>
            <a:r>
              <a:rPr lang="it-IT" sz="2400" dirty="0" smtClean="0"/>
              <a:t>significativa.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91810"/>
            <a:ext cx="2736304" cy="221345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29000"/>
            <a:ext cx="364840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12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700" b="1" dirty="0">
                <a:solidFill>
                  <a:srgbClr val="0070C0"/>
                </a:solidFill>
                <a:latin typeface="Comic Sans MS" pitchFamily="66" charset="0"/>
              </a:rPr>
              <a:t>Giornata prevenzione dello spreco alimentare </a:t>
            </a:r>
          </a:p>
        </p:txBody>
      </p:sp>
      <p:sp>
        <p:nvSpPr>
          <p:cNvPr id="6" name="Rettangolo 5"/>
          <p:cNvSpPr/>
          <p:nvPr/>
        </p:nvSpPr>
        <p:spPr>
          <a:xfrm>
            <a:off x="395536" y="1427976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G</a:t>
            </a:r>
            <a:r>
              <a:rPr lang="it-IT" dirty="0" smtClean="0"/>
              <a:t>li alunni della classe 2° A  si sono soffermati sull’Obiettivo 12 dell’Agenda 2030 realizzando un’attività che ha permesso loro di prendere coscienza dell’importanza di ridurre al minimo gli sprechi e di dedicarsi con impegno e serietà  alla raccolta differenziata. 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:lc="http://schemas.openxmlformats.org/drawingml/2006/lockedCanvas" xmlns="" id="{EDB979A7-F136-4E11-ADBA-3452435609A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708920"/>
            <a:ext cx="2426329" cy="3023857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51306"/>
            <a:ext cx="3657853" cy="278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90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700" b="1" dirty="0">
                <a:solidFill>
                  <a:srgbClr val="0070C0"/>
                </a:solidFill>
                <a:latin typeface="Comic Sans MS" pitchFamily="66" charset="0"/>
              </a:rPr>
              <a:t>Attività libriamoci 2020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07504" y="1447800"/>
            <a:ext cx="8579296" cy="457200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Gli alunni delle classi Prime sono stati invitati ad accostarsi alla lettura e alla recensione di alcune fiabe allo scopo di stimolare la loro crescita culturale e personale.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65164"/>
            <a:ext cx="3600400" cy="174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86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it-IT" sz="2700" b="1" dirty="0">
                <a:solidFill>
                  <a:srgbClr val="0070C0"/>
                </a:solidFill>
                <a:latin typeface="Comic Sans MS" pitchFamily="66" charset="0"/>
              </a:rPr>
              <a:t>Percorso formativo per l’insegnamento </a:t>
            </a:r>
            <a:r>
              <a:rPr lang="it-IT" sz="2700" b="1" dirty="0" smtClean="0">
                <a:solidFill>
                  <a:srgbClr val="0070C0"/>
                </a:solidFill>
                <a:latin typeface="Comic Sans MS" pitchFamily="66" charset="0"/>
              </a:rPr>
              <a:t>dell’Educazione Civica </a:t>
            </a:r>
            <a:endParaRPr lang="it-IT" sz="27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Gli alunni dell’Istituto sono stati coinvolti attivamente nel percorso «La potenza delle parole: carezze o frecce per il cuore» allo scopo di contribuire significativamente alla loro crescita cognitiva ed emozionale 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140968"/>
            <a:ext cx="4552209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61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it-IT" sz="2700" b="1" dirty="0">
                <a:solidFill>
                  <a:srgbClr val="0070C0"/>
                </a:solidFill>
                <a:latin typeface="Comic Sans MS" pitchFamily="66" charset="0"/>
              </a:rPr>
              <a:t>Progetto per l’educazione alimentare </a:t>
            </a:r>
            <a:r>
              <a:rPr lang="it-IT" sz="2700" b="1" dirty="0" smtClean="0">
                <a:solidFill>
                  <a:srgbClr val="0070C0"/>
                </a:solidFill>
                <a:latin typeface="Comic Sans MS" pitchFamily="66" charset="0"/>
              </a:rPr>
              <a:t>e</a:t>
            </a:r>
            <a:br>
              <a:rPr lang="it-IT" sz="27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it-IT" sz="2700" b="1" dirty="0" smtClean="0">
                <a:solidFill>
                  <a:srgbClr val="0070C0"/>
                </a:solidFill>
                <a:latin typeface="Comic Sans MS" pitchFamily="66" charset="0"/>
              </a:rPr>
              <a:t> il movimento</a:t>
            </a:r>
            <a:endParaRPr lang="it-IT" sz="27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05064"/>
            <a:ext cx="3410322" cy="2557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3312368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0768"/>
            <a:ext cx="288032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CasellaDiTesto 6"/>
          <p:cNvSpPr txBox="1"/>
          <p:nvPr/>
        </p:nvSpPr>
        <p:spPr>
          <a:xfrm>
            <a:off x="539552" y="162880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Progetto interdisciplinare mirante a far acquisire agli alunni della classe II A buone e sane pratiche alimentari unite a corrette e regolari attività fisiche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0867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906072" cy="1354162"/>
          </a:xfrm>
        </p:spPr>
        <p:txBody>
          <a:bodyPr>
            <a:noAutofit/>
          </a:bodyPr>
          <a:lstStyle/>
          <a:p>
            <a:pPr algn="ctr"/>
            <a:r>
              <a:rPr lang="it-IT" sz="2700" b="1" dirty="0">
                <a:solidFill>
                  <a:srgbClr val="0070C0"/>
                </a:solidFill>
                <a:latin typeface="Comic Sans MS" pitchFamily="66" charset="0"/>
              </a:rPr>
              <a:t>D</a:t>
            </a:r>
            <a:r>
              <a:rPr lang="it-IT" sz="2700" b="1" dirty="0">
                <a:solidFill>
                  <a:srgbClr val="0070C0"/>
                </a:solidFill>
                <a:latin typeface="Comic Sans MS" pitchFamily="66" charset="0"/>
              </a:rPr>
              <a:t>al </a:t>
            </a:r>
            <a:r>
              <a:rPr lang="it-IT" sz="2700" b="1" dirty="0">
                <a:solidFill>
                  <a:srgbClr val="0070C0"/>
                </a:solidFill>
                <a:latin typeface="Comic Sans MS" pitchFamily="66" charset="0"/>
              </a:rPr>
              <a:t>baco alla </a:t>
            </a:r>
            <a:r>
              <a:rPr lang="it-IT" sz="2700" b="1" dirty="0">
                <a:solidFill>
                  <a:srgbClr val="0070C0"/>
                </a:solidFill>
                <a:latin typeface="Comic Sans MS" pitchFamily="66" charset="0"/>
              </a:rPr>
              <a:t>seta, incontro </a:t>
            </a:r>
            <a:r>
              <a:rPr lang="it-IT" sz="2700" b="1" dirty="0">
                <a:solidFill>
                  <a:srgbClr val="0070C0"/>
                </a:solidFill>
                <a:latin typeface="Comic Sans MS" pitchFamily="66" charset="0"/>
              </a:rPr>
              <a:t>con l'esperto tessile locale Filippelli Pasquale.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280920" cy="4318992"/>
          </a:xfrm>
        </p:spPr>
        <p:txBody>
          <a:bodyPr/>
          <a:lstStyle/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Gli alunni hanno vissuto un’esperienza formativa che li ha resi consapevoli dell’importanza dell’arte tessile per l’economia locale e regionale 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4139453"/>
            <a:ext cx="2739293" cy="195384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45848"/>
            <a:ext cx="2432270" cy="136815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78208"/>
            <a:ext cx="3140908" cy="170590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781" y="4811724"/>
            <a:ext cx="1988713" cy="127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41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700" b="1" dirty="0">
                <a:solidFill>
                  <a:srgbClr val="0070C0"/>
                </a:solidFill>
                <a:latin typeface="Comic Sans MS" pitchFamily="66" charset="0"/>
              </a:rPr>
              <a:t>Progetto Genius loci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Un progetto che si propone di scoprire e riscoprire i luoghi più caratteristici e identificativi  del territorio mirtese e del centro storico di Crosia attraverso gli elaborati degli alunni della scuola secondaria di Primo Grado.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272" y="3789040"/>
            <a:ext cx="3956728" cy="2315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7"/>
            <a:ext cx="2915816" cy="2677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54199"/>
            <a:ext cx="1728192" cy="1851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446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/>
              <a:t> </a:t>
            </a:r>
            <a:r>
              <a:rPr lang="it-IT" sz="2700" b="1" dirty="0" smtClean="0">
                <a:solidFill>
                  <a:srgbClr val="0070C0"/>
                </a:solidFill>
                <a:latin typeface="Comic Sans MS" pitchFamily="66" charset="0"/>
              </a:rPr>
              <a:t>Progetto “ Un albero per il futuro”</a:t>
            </a:r>
            <a:endParaRPr lang="it-IT" sz="27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229600" cy="4863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800" dirty="0" smtClean="0"/>
              <a:t>Un progetto nazionale di educazione ambientale dei Carabinieri della Biodiversità   di Cosenza a cui ha aderito anche il nostro Istituto . Allo scopo di avvicinare concretamente i giovani alle tematiche ambientali e contribuire a ridurre i cambiamenti climatici. Sono stati messi a dimora degli alberi nei plessi scolastici di Via dell’Arte, Via della Scienza, Sorrenti, Via del Sole; ogni albero distribuito dai Carabinieri contribuirà a costituire in tutta Italia un grande BOSCO DIFFUSO, fatto di specie autoctone che cresceranno aumentando la qualità ambientale. Ogni pianta può essere </a:t>
            </a:r>
            <a:r>
              <a:rPr lang="it-IT" sz="1800" dirty="0" err="1" smtClean="0"/>
              <a:t>geolocalizzata</a:t>
            </a:r>
            <a:r>
              <a:rPr lang="it-IT" sz="1800" dirty="0" smtClean="0"/>
              <a:t> fotografando uno speciale cartellino apposto su ciascuna di esse e sarà possibile seguire a distanza l’andamento e l’espansione del nuovo bosco, apprezzando anche il progressivo risparmio di CO2.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156645"/>
            <a:ext cx="32038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52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it-IT" sz="2700" b="1" dirty="0">
                <a:solidFill>
                  <a:srgbClr val="0070C0"/>
                </a:solidFill>
                <a:latin typeface="Comic Sans MS" pitchFamily="66" charset="0"/>
              </a:rPr>
              <a:t>FESTA DELL’EUROPA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Il 10 maggio 2021 in occasione della FESTA DELL' EUROPA 2021, il Ministro dell'Istruzione Bianchi ha organizzato un evento in streaming per promuovere momenti di condivisione e di riflessione fra le Istituzioni Scolastiche e le associazioni culturali d'Italia e d'Europa. </a:t>
            </a:r>
            <a:r>
              <a:rPr lang="it-IT" i="1" dirty="0" smtClean="0"/>
              <a:t>L’IC Crosia-Mirto ha dato il suo contributo producendo una straordinaria esecuzione, realizzata grazie al lavoro sinergico tra i docenti Pino Campana, Gennaro Ruffolo, Cosma Orlando e il Maestro Salvatore </a:t>
            </a:r>
            <a:r>
              <a:rPr lang="it-IT" i="1" dirty="0" err="1" smtClean="0"/>
              <a:t>Mazzei</a:t>
            </a:r>
            <a:r>
              <a:rPr lang="it-IT" i="1" dirty="0" smtClean="0"/>
              <a:t> direttore della Banda Musicale Città di Crosia e dell'Accademia </a:t>
            </a:r>
            <a:r>
              <a:rPr lang="it-IT" i="1" dirty="0" err="1" smtClean="0"/>
              <a:t>Euphonía</a:t>
            </a:r>
            <a:endParaRPr lang="it-IT" i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538" y="260648"/>
            <a:ext cx="2416898" cy="12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1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6393904" cy="1143000"/>
          </a:xfrm>
        </p:spPr>
        <p:txBody>
          <a:bodyPr>
            <a:normAutofit/>
          </a:bodyPr>
          <a:lstStyle/>
          <a:p>
            <a:pPr algn="ctr"/>
            <a:r>
              <a:rPr lang="it-IT" sz="2700" b="1" dirty="0" smtClean="0">
                <a:solidFill>
                  <a:srgbClr val="0070C0"/>
                </a:solidFill>
                <a:latin typeface="Comic Sans MS" pitchFamily="66" charset="0"/>
              </a:rPr>
              <a:t>GIORNATA DELLA LEGALITÀ </a:t>
            </a:r>
            <a:br>
              <a:rPr lang="it-IT" sz="2700" b="1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it-IT" sz="27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Per </a:t>
            </a:r>
            <a:r>
              <a:rPr lang="it-IT" dirty="0"/>
              <a:t>la giornata della legalità, la classe 3ªD ha realizzato questo cartellone in onore di Giovanni Falcone e Paolo Borsellino.</a:t>
            </a:r>
            <a:br>
              <a:rPr lang="it-IT" dirty="0"/>
            </a:br>
            <a:r>
              <a:rPr lang="it-IT" dirty="0"/>
              <a:t>Giovanni Falcone e Paolo Borsellino furono due grandi uomini che hanno combattuto contro la mafia e per questo hanno perso la vita in due terribili incidenti: la strage di Capaci e quella di Via d’Amelio.</a:t>
            </a:r>
            <a:br>
              <a:rPr lang="it-IT" dirty="0"/>
            </a:br>
            <a:r>
              <a:rPr lang="it-IT" dirty="0"/>
              <a:t>Oltre ad aver lottato contro la Mafia erano anche due grandi amici</a:t>
            </a:r>
            <a:r>
              <a:rPr lang="it-IT" dirty="0" smtClean="0"/>
              <a:t>, infatti </a:t>
            </a:r>
            <a:r>
              <a:rPr lang="it-IT" dirty="0"/>
              <a:t>nella parte centrale del cartellone si vedono come si stringono le mani.</a:t>
            </a:r>
            <a:br>
              <a:rPr lang="it-IT" dirty="0"/>
            </a:br>
            <a:r>
              <a:rPr lang="it-IT" dirty="0"/>
              <a:t>Il cartellone è stato realizzato con la tecnica del puntinismo</a:t>
            </a:r>
            <a:r>
              <a:rPr lang="it-IT" dirty="0" smtClean="0"/>
              <a:t>, un </a:t>
            </a:r>
            <a:r>
              <a:rPr lang="it-IT" dirty="0"/>
              <a:t>movimento pittorico sviluppato in Francia intorno al 1885.</a:t>
            </a:r>
            <a:br>
              <a:rPr lang="it-IT" dirty="0"/>
            </a:br>
            <a:r>
              <a:rPr lang="it-IT" dirty="0"/>
              <a:t>Questa tecnica è caratterizzata dalla scomposizione di colori puri o in bianco e nero in piccoli puntini.</a:t>
            </a:r>
            <a:br>
              <a:rPr lang="it-IT" dirty="0"/>
            </a:br>
            <a:r>
              <a:rPr lang="it-IT" dirty="0"/>
              <a:t>Inoltre nelle nuvolette colorate sono presenti le frasi più importanti che Falcone e Borsellino hanno citato nella loro vita.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2656"/>
            <a:ext cx="2232248" cy="152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78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700" b="1" dirty="0">
                <a:solidFill>
                  <a:srgbClr val="0070C0"/>
                </a:solidFill>
                <a:latin typeface="Comic Sans MS" pitchFamily="66" charset="0"/>
              </a:rPr>
              <a:t>NUOVA FINESTRA </a:t>
            </a:r>
            <a:r>
              <a:rPr lang="it-IT" sz="2700" b="1" dirty="0" smtClean="0">
                <a:solidFill>
                  <a:srgbClr val="0070C0"/>
                </a:solidFill>
                <a:latin typeface="Comic Sans MS" pitchFamily="66" charset="0"/>
              </a:rPr>
              <a:t>ETWINNING </a:t>
            </a:r>
            <a:br>
              <a:rPr lang="it-IT" sz="27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it-IT" sz="2700" b="1" dirty="0">
                <a:solidFill>
                  <a:srgbClr val="0070C0"/>
                </a:solidFill>
                <a:latin typeface="Comic Sans MS" pitchFamily="66" charset="0"/>
              </a:rPr>
              <a:t>2020 –</a:t>
            </a:r>
            <a:r>
              <a:rPr lang="it-IT" sz="3200" dirty="0"/>
              <a:t> </a:t>
            </a:r>
            <a:r>
              <a:rPr lang="it-IT" sz="2700" b="1" dirty="0">
                <a:solidFill>
                  <a:srgbClr val="0070C0"/>
                </a:solidFill>
                <a:latin typeface="Comic Sans MS" pitchFamily="66" charset="0"/>
              </a:rPr>
              <a:t>2022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834064" cy="4789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600" dirty="0"/>
              <a:t>Gemellaggio con il Portogallo e la Repubblica Ceca, patrocinato dall'Amministrazione Comunale. Gli studenti dell'Istituto Comprensivo I.C. CROSIA stanno aprendo il territorio locale a un contesto globale, abbracciando cultura e tradizioni che contraddistinguono e valorizzano i diversi popoli. Un totale di 70 studenti: di cui 50 stranieri e 20 italiani hanno allestito il tavolo della comunicazione e in uno scambio di informazioni culinarie, storiche e culturali costruiscono ponti di contatto virtuale, abbattendo le barriere fisiche e psicologiche, che la pandemia ha edificato. Grandiosa la collaborazione dei </a:t>
            </a:r>
            <a:r>
              <a:rPr lang="it-IT" sz="1600" dirty="0" err="1"/>
              <a:t>partners</a:t>
            </a:r>
            <a:r>
              <a:rPr lang="it-IT" sz="1600" dirty="0"/>
              <a:t>, dell'Amministrazione comunale, della comunità educante, che ha condiviso le sue splendide abilità culinarie, valore aggiunto di un territorio che vive di turismo e cultura, questa è la cultura che si radica nella tradizioni, proiettandosi in un futuro di collaborazione e confronto; che </a:t>
            </a:r>
            <a:r>
              <a:rPr lang="it-IT" sz="1600" dirty="0" smtClean="0"/>
              <a:t>confluirà </a:t>
            </a:r>
            <a:r>
              <a:rPr lang="it-IT" sz="1600" dirty="0"/>
              <a:t>in un campo estivo programmato per il prossimo </a:t>
            </a:r>
            <a:r>
              <a:rPr lang="it-IT" sz="1600" dirty="0" smtClean="0"/>
              <a:t>Agosto</a:t>
            </a:r>
            <a:endParaRPr lang="it-IT" sz="1600" dirty="0"/>
          </a:p>
        </p:txBody>
      </p:sp>
      <p:pic>
        <p:nvPicPr>
          <p:cNvPr id="4" name="Immagine 3" descr="Dalla comunità eTwinning risorse e idee per l'inizio dell'anno scolastico -  Notizie Scuol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208433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19989"/>
            <a:ext cx="3994676" cy="219707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116963"/>
            <a:ext cx="2682642" cy="139720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82167"/>
            <a:ext cx="2246199" cy="168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71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700" b="1" dirty="0" smtClean="0">
                <a:solidFill>
                  <a:srgbClr val="0070C0"/>
                </a:solidFill>
                <a:latin typeface="Comic Sans MS" pitchFamily="66" charset="0"/>
              </a:rPr>
              <a:t>GIORNATA MONDIALE DELLA TERRA </a:t>
            </a:r>
            <a:endParaRPr lang="it-IT" sz="27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La secondaria di </a:t>
            </a:r>
            <a:r>
              <a:rPr lang="it-IT" dirty="0" smtClean="0"/>
              <a:t>Primo </a:t>
            </a:r>
            <a:r>
              <a:rPr lang="it-IT" dirty="0"/>
              <a:t>grado </a:t>
            </a:r>
            <a:r>
              <a:rPr lang="it-IT" dirty="0" smtClean="0"/>
              <a:t>ha festeggiato </a:t>
            </a:r>
            <a:r>
              <a:rPr lang="it-IT" dirty="0"/>
              <a:t>la giornata dedicata alla sensibilizzazione </a:t>
            </a:r>
            <a:r>
              <a:rPr lang="it-IT" dirty="0" smtClean="0"/>
              <a:t>sul </a:t>
            </a:r>
            <a:r>
              <a:rPr lang="it-IT" dirty="0"/>
              <a:t>tema dell’ambiente e </a:t>
            </a:r>
            <a:r>
              <a:rPr lang="it-IT" dirty="0" smtClean="0"/>
              <a:t>sulla </a:t>
            </a:r>
            <a:r>
              <a:rPr lang="it-IT" dirty="0"/>
              <a:t>salvaguardia del </a:t>
            </a:r>
            <a:r>
              <a:rPr lang="it-IT" dirty="0" smtClean="0"/>
              <a:t>pianeta </a:t>
            </a:r>
            <a:r>
              <a:rPr lang="it-IT" dirty="0"/>
              <a:t>Terra con </a:t>
            </a:r>
            <a:r>
              <a:rPr lang="it-IT" dirty="0" smtClean="0"/>
              <a:t>la </a:t>
            </a:r>
            <a:r>
              <a:rPr lang="it-IT" i="1" dirty="0" smtClean="0"/>
              <a:t>Pixel </a:t>
            </a:r>
            <a:r>
              <a:rPr lang="it-IT" i="1" dirty="0"/>
              <a:t>Art</a:t>
            </a:r>
            <a:r>
              <a:rPr lang="it-IT" dirty="0"/>
              <a:t>: </a:t>
            </a:r>
            <a:r>
              <a:rPr lang="it-IT" dirty="0" smtClean="0"/>
              <a:t>con </a:t>
            </a:r>
            <a:r>
              <a:rPr lang="it-IT" dirty="0"/>
              <a:t>un codice sono riusciti ad esprimere </a:t>
            </a:r>
            <a:r>
              <a:rPr lang="it-IT" dirty="0" smtClean="0"/>
              <a:t>i loro sentimenti e interesse per la tematica affrontata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14142"/>
            <a:ext cx="2016224" cy="242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2700337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401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it-IT" sz="2700" b="1" dirty="0">
                <a:solidFill>
                  <a:srgbClr val="0070C0"/>
                </a:solidFill>
                <a:latin typeface="Comic Sans MS" pitchFamily="66" charset="0"/>
              </a:rPr>
              <a:t>Partecipazione ai Giochi m</a:t>
            </a:r>
            <a:r>
              <a:rPr lang="it-IT" sz="2700" b="1" dirty="0" smtClean="0">
                <a:solidFill>
                  <a:srgbClr val="0070C0"/>
                </a:solidFill>
                <a:latin typeface="Comic Sans MS" pitchFamily="66" charset="0"/>
              </a:rPr>
              <a:t>atematici </a:t>
            </a:r>
            <a:endParaRPr lang="it-IT" sz="27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2142025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700" b="1" dirty="0">
                <a:solidFill>
                  <a:srgbClr val="0070C0"/>
                </a:solidFill>
                <a:latin typeface="Comic Sans MS" pitchFamily="66" charset="0"/>
              </a:rPr>
              <a:t>Progetto «Simbiosi tra arte e musica»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547509"/>
            <a:ext cx="2208773" cy="183741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30596"/>
            <a:ext cx="2160240" cy="2827404"/>
          </a:xfrm>
          <a:prstGeom prst="rect">
            <a:avLst/>
          </a:prstGeom>
        </p:spPr>
      </p:pic>
      <p:pic>
        <p:nvPicPr>
          <p:cNvPr id="11" name="Segnaposto contenuto 10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470862"/>
            <a:ext cx="2758827" cy="1946871"/>
          </a:xfr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30596"/>
            <a:ext cx="2403744" cy="2686608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899592" y="2085844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Gli alunni hanno rappresentato la musica dando vita, attraverso immagini e colori, alle emozioni provate nel momento in cui ascoltavano brani musicali, utilizzando diverse tecniche artistiche.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1293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700" b="1" dirty="0">
                <a:solidFill>
                  <a:srgbClr val="0070C0"/>
                </a:solidFill>
                <a:latin typeface="Comic Sans MS" pitchFamily="66" charset="0"/>
              </a:rPr>
              <a:t>Attività laboratoriali per il </a:t>
            </a:r>
            <a:r>
              <a:rPr lang="it-IT" sz="2700" b="1" dirty="0" err="1">
                <a:solidFill>
                  <a:srgbClr val="0070C0"/>
                </a:solidFill>
                <a:latin typeface="Comic Sans MS" pitchFamily="66" charset="0"/>
              </a:rPr>
              <a:t>Dantedì</a:t>
            </a:r>
            <a:endParaRPr lang="it-IT" sz="27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12528" cy="2557264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Il percorso didattico «</a:t>
            </a:r>
            <a:r>
              <a:rPr lang="it-IT" b="1" i="1" dirty="0" smtClean="0"/>
              <a:t>Lo straordinario viaggio di Dante</a:t>
            </a:r>
            <a:r>
              <a:rPr lang="it-IT" dirty="0" smtClean="0"/>
              <a:t>» è stato realizzato  dagli </a:t>
            </a:r>
            <a:r>
              <a:rPr lang="it-IT" dirty="0"/>
              <a:t>alunni delle classi 2A e </a:t>
            </a:r>
            <a:r>
              <a:rPr lang="it-IT" dirty="0" smtClean="0"/>
              <a:t>2B allo scopo di far sentire la voce dell’Istituto che vuole risalire, tornare a vedere cielo e stelle, con la guida del Poeta che unisce il Paese </a:t>
            </a:r>
            <a:endParaRPr lang="it-IT" dirty="0"/>
          </a:p>
          <a:p>
            <a:r>
              <a:rPr lang="it-IT" dirty="0" smtClean="0"/>
              <a:t>L’attività «</a:t>
            </a:r>
            <a:r>
              <a:rPr lang="it-IT" b="1" i="1" dirty="0" smtClean="0"/>
              <a:t>Dante e noi</a:t>
            </a:r>
            <a:r>
              <a:rPr lang="it-IT" dirty="0" smtClean="0"/>
              <a:t>» è stata realizzata dagli alunni della classe III E allo scopo di attualizzare il pensiero e la vita del Poeta 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293096"/>
            <a:ext cx="3346816" cy="230425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63" y="4074765"/>
            <a:ext cx="3061196" cy="2295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28" y="4134928"/>
            <a:ext cx="2627784" cy="1970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76966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niverso">
  <a:themeElements>
    <a:clrScheme name="Univers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Univers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nivers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213</TotalTime>
  <Words>842</Words>
  <Application>Microsoft Office PowerPoint</Application>
  <PresentationFormat>Presentazione su schermo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Universo</vt:lpstr>
      <vt:lpstr>Presentazione standard di PowerPoint</vt:lpstr>
      <vt:lpstr> Progetto “ Un albero per il futuro”</vt:lpstr>
      <vt:lpstr>FESTA DELL’EUROPA</vt:lpstr>
      <vt:lpstr>GIORNATA DELLA LEGALITÀ  </vt:lpstr>
      <vt:lpstr>NUOVA FINESTRA ETWINNING  2020 – 2022 </vt:lpstr>
      <vt:lpstr>GIORNATA MONDIALE DELLA TERRA </vt:lpstr>
      <vt:lpstr>Partecipazione ai Giochi matematici </vt:lpstr>
      <vt:lpstr>Progetto «Simbiosi tra arte e musica»</vt:lpstr>
      <vt:lpstr>Attività laboratoriali per il Dantedì</vt:lpstr>
      <vt:lpstr>Giornata della Memoria </vt:lpstr>
      <vt:lpstr>Giornata prevenzione dello spreco alimentare </vt:lpstr>
      <vt:lpstr>Attività libriamoci 2020</vt:lpstr>
      <vt:lpstr>Percorso formativo per l’insegnamento dell’Educazione Civica </vt:lpstr>
      <vt:lpstr>Progetto per l’educazione alimentare e  il movimento</vt:lpstr>
      <vt:lpstr>Dal baco alla seta, incontro con l'esperto tessile locale Filippelli Pasquale. </vt:lpstr>
      <vt:lpstr>Progetto Genius loci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Giulia De Marco</dc:creator>
  <cp:lastModifiedBy>Giulia De Marco</cp:lastModifiedBy>
  <cp:revision>27</cp:revision>
  <dcterms:created xsi:type="dcterms:W3CDTF">2021-06-08T14:02:14Z</dcterms:created>
  <dcterms:modified xsi:type="dcterms:W3CDTF">2021-06-08T18:44:53Z</dcterms:modified>
</cp:coreProperties>
</file>